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5119350" cy="21383625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Trebuchet MS" panose="020B060302020202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hqR30r9ZhqUBrBxkp29q/wsa5a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6" d="100"/>
          <a:sy n="26" d="100"/>
        </p:scale>
        <p:origin x="259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customschemas.google.com/relationships/presentationmetadata" Target="meta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21"/>
              <a:buFont typeface="Play"/>
              <a:buNone/>
              <a:defRPr sz="992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968"/>
              <a:buNone/>
              <a:defRPr sz="3968"/>
            </a:lvl1pPr>
            <a:lvl2pPr lvl="1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2pPr>
            <a:lvl3pPr lvl="2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976"/>
              <a:buNone/>
              <a:defRPr sz="2976"/>
            </a:lvl3pPr>
            <a:lvl4pPr lvl="3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4pPr>
            <a:lvl5pPr lvl="4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5pPr>
            <a:lvl6pPr lvl="5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6pPr>
            <a:lvl7pPr lvl="6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7pPr>
            <a:lvl8pPr lvl="7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8pPr>
            <a:lvl9pPr lvl="8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775818" y="5956038"/>
            <a:ext cx="13567714" cy="13040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3389024" y="8569242"/>
            <a:ext cx="18121634" cy="326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3225692" y="5403628"/>
            <a:ext cx="18121634" cy="959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21"/>
              <a:buFont typeface="Play"/>
              <a:buNone/>
              <a:defRPr sz="992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757575"/>
              </a:buClr>
              <a:buSzPts val="3968"/>
              <a:buNone/>
              <a:defRPr sz="3968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rgbClr val="757575"/>
              </a:buClr>
              <a:buSzPts val="3307"/>
              <a:buNone/>
              <a:defRPr sz="3307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rgbClr val="757575"/>
              </a:buClr>
              <a:buSzPts val="2976"/>
              <a:buNone/>
              <a:defRPr sz="2976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rgbClr val="757575"/>
              </a:buClr>
              <a:buSzPts val="2646"/>
              <a:buNone/>
              <a:defRPr sz="2646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rgbClr val="757575"/>
              </a:buClr>
              <a:buSzPts val="2646"/>
              <a:buNone/>
              <a:defRPr sz="2646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rgbClr val="757575"/>
              </a:buClr>
              <a:buSzPts val="2646"/>
              <a:buNone/>
              <a:defRPr sz="2646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rgbClr val="757575"/>
              </a:buClr>
              <a:buSzPts val="2646"/>
              <a:buNone/>
              <a:defRPr sz="2646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rgbClr val="757575"/>
              </a:buClr>
              <a:buSzPts val="2646"/>
              <a:buNone/>
              <a:defRPr sz="2646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rgbClr val="757575"/>
              </a:buClr>
              <a:buSzPts val="2646"/>
              <a:buNone/>
              <a:defRPr sz="2646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039455" y="5692400"/>
            <a:ext cx="6425724" cy="1356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7654171" y="5692400"/>
            <a:ext cx="6425724" cy="1356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968"/>
              <a:buNone/>
              <a:defRPr sz="3968" b="1"/>
            </a:lvl1pPr>
            <a:lvl2pPr marL="914400" lvl="1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 b="1"/>
            </a:lvl2pPr>
            <a:lvl3pPr marL="1371600" lvl="2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976"/>
              <a:buNone/>
              <a:defRPr sz="2976" b="1"/>
            </a:lvl3pPr>
            <a:lvl4pPr marL="1828800" lvl="3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4pPr>
            <a:lvl5pPr marL="2286000" lvl="4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5pPr>
            <a:lvl6pPr marL="2743200" lvl="5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6pPr>
            <a:lvl7pPr marL="3200400" lvl="6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7pPr>
            <a:lvl8pPr marL="3657600" lvl="7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8pPr>
            <a:lvl9pPr marL="4114800" lvl="8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041426" y="7810963"/>
            <a:ext cx="6396193" cy="11488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7654172" y="5241960"/>
            <a:ext cx="6427693" cy="2569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968"/>
              <a:buNone/>
              <a:defRPr sz="3968" b="1"/>
            </a:lvl1pPr>
            <a:lvl2pPr marL="914400" lvl="1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 b="1"/>
            </a:lvl2pPr>
            <a:lvl3pPr marL="1371600" lvl="2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976"/>
              <a:buNone/>
              <a:defRPr sz="2976" b="1"/>
            </a:lvl3pPr>
            <a:lvl4pPr marL="1828800" lvl="3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4pPr>
            <a:lvl5pPr marL="2286000" lvl="4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5pPr>
            <a:lvl6pPr marL="2743200" lvl="5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6pPr>
            <a:lvl7pPr marL="3200400" lvl="6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7pPr>
            <a:lvl8pPr marL="3657600" lvl="7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8pPr>
            <a:lvl9pPr marL="4114800" lvl="8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7654172" y="7810963"/>
            <a:ext cx="6427693" cy="11488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91"/>
              <a:buFont typeface="Play"/>
              <a:buNone/>
              <a:defRPr sz="529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6427693" y="3078850"/>
            <a:ext cx="7654171" cy="1519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64579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Char char="•"/>
              <a:defRPr sz="5291"/>
            </a:lvl1pPr>
            <a:lvl2pPr marL="914400" lvl="1" indent="-522605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4630"/>
              <a:buChar char="•"/>
              <a:defRPr sz="4630"/>
            </a:lvl2pPr>
            <a:lvl3pPr marL="1371600" lvl="2" indent="-480568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968"/>
              <a:buChar char="•"/>
              <a:defRPr sz="3968"/>
            </a:lvl3pPr>
            <a:lvl4pPr marL="1828800" lvl="3" indent="-438595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307"/>
              <a:buChar char="•"/>
              <a:defRPr sz="3307"/>
            </a:lvl4pPr>
            <a:lvl5pPr marL="2286000" lvl="4" indent="-438595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307"/>
              <a:buChar char="•"/>
              <a:defRPr sz="3307"/>
            </a:lvl5pPr>
            <a:lvl6pPr marL="2743200" lvl="5" indent="-438595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307"/>
              <a:buChar char="•"/>
              <a:defRPr sz="3307"/>
            </a:lvl6pPr>
            <a:lvl7pPr marL="3200400" lvl="6" indent="-438595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307"/>
              <a:buChar char="•"/>
              <a:defRPr sz="3307"/>
            </a:lvl7pPr>
            <a:lvl8pPr marL="3657600" lvl="7" indent="-438595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307"/>
              <a:buChar char="•"/>
              <a:defRPr sz="3307"/>
            </a:lvl8pPr>
            <a:lvl9pPr marL="4114800" lvl="8" indent="-438595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307"/>
              <a:buChar char="•"/>
              <a:defRPr sz="3307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041425" y="6415088"/>
            <a:ext cx="4876384" cy="1188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marL="914400" lvl="1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315"/>
              <a:buNone/>
              <a:defRPr sz="2315"/>
            </a:lvl2pPr>
            <a:lvl3pPr marL="1371600" lvl="2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marL="1828800" lvl="3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4pPr>
            <a:lvl5pPr marL="2286000" lvl="4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5pPr>
            <a:lvl6pPr marL="2743200" lvl="5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6pPr>
            <a:lvl7pPr marL="3200400" lvl="6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7pPr>
            <a:lvl8pPr marL="3657600" lvl="7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8pPr>
            <a:lvl9pPr marL="4114800" lvl="8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91"/>
              <a:buFont typeface="Play"/>
              <a:buNone/>
              <a:defRPr sz="529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6427693" y="3078850"/>
            <a:ext cx="7654171" cy="15196234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041425" y="6415088"/>
            <a:ext cx="4876384" cy="1188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marL="914400" lvl="1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315"/>
              <a:buNone/>
              <a:defRPr sz="2315"/>
            </a:lvl2pPr>
            <a:lvl3pPr marL="1371600" lvl="2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marL="1828800" lvl="3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4pPr>
            <a:lvl5pPr marL="2286000" lvl="4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5pPr>
            <a:lvl6pPr marL="2743200" lvl="5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6pPr>
            <a:lvl7pPr marL="3200400" lvl="6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7pPr>
            <a:lvl8pPr marL="3657600" lvl="7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8pPr>
            <a:lvl9pPr marL="4114800" lvl="8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75"/>
              <a:buFont typeface="Play"/>
              <a:buNone/>
              <a:defRPr sz="7275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522605" algn="l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4630"/>
              <a:buFont typeface="Arial"/>
              <a:buChar char="•"/>
              <a:defRPr sz="463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80568" algn="l" rtl="0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968"/>
              <a:buFont typeface="Arial"/>
              <a:buChar char="•"/>
              <a:defRPr sz="396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8595" algn="l" rtl="0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3307"/>
              <a:buFont typeface="Arial"/>
              <a:buChar char="•"/>
              <a:defRPr sz="330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17576" algn="l" rtl="0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17576" algn="l" rtl="0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17576" algn="l" rtl="0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17576" algn="l" rtl="0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17576" algn="l" rtl="0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17576" algn="l" rtl="0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98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98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98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98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98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98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98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98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98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descr="5to Congreso de Innovación y Creatividad Educativa&#10;EDUCACIÓN EN OBRA: diálogo en comunidad para innovar y aprender&#10;12 y 13 de Agosto 202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4837" y="74923"/>
            <a:ext cx="13610588" cy="3429869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1162025" y="2922903"/>
            <a:ext cx="13103400" cy="3940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375" tIns="21675" rIns="43375" bIns="2167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rebuchet MS"/>
              <a:buNone/>
            </a:pPr>
            <a:r>
              <a:rPr lang="en-US" sz="4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DEL TRABAJO</a:t>
            </a:r>
            <a:endParaRPr sz="4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-US" sz="19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9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Apellido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Nombre (Autor 1) a;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Apellido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Nombre (Autor 2) b</a:t>
            </a:r>
            <a:endParaRPr dirty="0"/>
          </a:p>
          <a:p>
            <a:pPr marL="45720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s-ES" sz="1800" dirty="0">
                <a:solidFill>
                  <a:schemeClr val="dk1"/>
                </a:solidFill>
              </a:rPr>
              <a:t>a-	Filiación del autor 1 - siguiendo el siguiente formato: Universidad, Facultad, ciudad, provincia, país. Ej. Universidad Tecnológica Nacional, Facultad Regional Bahía Blanca, Bahía Blanca, Buenos Aires, Argentina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s-ES" sz="1800" dirty="0">
                <a:solidFill>
                  <a:schemeClr val="dk1"/>
                </a:solidFill>
              </a:rPr>
              <a:t>b-	Filiación del autor 2 (si hubiese) - </a:t>
            </a:r>
            <a:r>
              <a:rPr lang="es-ES" sz="1800" dirty="0" err="1">
                <a:solidFill>
                  <a:schemeClr val="dk1"/>
                </a:solidFill>
              </a:rPr>
              <a:t>idem</a:t>
            </a:r>
            <a:r>
              <a:rPr lang="es-ES" sz="1800" dirty="0">
                <a:solidFill>
                  <a:schemeClr val="dk1"/>
                </a:solidFill>
              </a:rPr>
              <a:t> 1…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s-ES" sz="1800" dirty="0">
                <a:solidFill>
                  <a:schemeClr val="dk1"/>
                </a:solidFill>
              </a:rPr>
              <a:t>Correo electrónico del autor que oficiará de contacto para las comunicaciones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797075" y="6459708"/>
            <a:ext cx="13468350" cy="613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375" tIns="21675" rIns="43375" bIns="216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 b="0" i="0" u="none" strike="noStrike" cap="none" dirty="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Palabras claves: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Incluir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 de 3 a 5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términos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que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permitan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identificar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 de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manera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correcta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 la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experiencia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/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investigación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. </a:t>
            </a:r>
            <a:b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</a:b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Cada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término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/palabra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debe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ir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separado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r>
              <a:rPr lang="en-US" sz="1850" b="0" i="0" u="none" strike="noStrike" cap="none" dirty="0" err="1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por</a:t>
            </a:r>
            <a:r>
              <a:rPr lang="en-US" sz="1850" b="0" i="0" u="none" strike="noStrike" cap="none" dirty="0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 comas. </a:t>
            </a:r>
            <a:endParaRPr sz="1850" b="0" i="0" u="none" strike="noStrike" cap="none" dirty="0">
              <a:solidFill>
                <a:srgbClr val="A5A5A5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549708" y="7305272"/>
            <a:ext cx="6354300" cy="476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65050" tIns="0" rIns="6505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None/>
            </a:pPr>
            <a:r>
              <a:rPr lang="en-US" sz="21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RESUMEN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586746" y="7724993"/>
            <a:ext cx="6316500" cy="4645033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txBody>
          <a:bodyPr spcFirstLastPara="1" wrap="square" lIns="43375" tIns="21675" rIns="43375" bIns="2167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rebuchet MS"/>
              <a:buNone/>
            </a:pPr>
            <a:endParaRPr sz="2300" b="0" i="0" u="none" strike="noStrike" cap="none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/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Rellene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aquí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con la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información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correspondiente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. </a:t>
            </a:r>
          </a:p>
          <a:p>
            <a:pPr lvl="0"/>
            <a:b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s-AR" sz="2300" dirty="0">
                <a:solidFill>
                  <a:schemeClr val="tx2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La Introducción deberá introducir al lector en la temática a desarrollar, que se encuadrará dentro de cualquiera de las áreas temáticas del CICE 2026. Es importante mencionar el contexto en el que se desarrolló o se está desarrollando el trabajo, considerar: la institución, el grupo de estudiantes, el año de cursado, la carrera y toda otra información pertinente para encuadrarla.</a:t>
            </a:r>
            <a:endParaRPr sz="2000" b="0" i="0" u="none" strike="noStrike" cap="none" dirty="0">
              <a:solidFill>
                <a:schemeClr val="tx2">
                  <a:lumMod val="75000"/>
                </a:schemeClr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7581162" y="7294049"/>
            <a:ext cx="6380100" cy="476400"/>
          </a:xfrm>
          <a:prstGeom prst="rect">
            <a:avLst/>
          </a:prstGeom>
          <a:solidFill>
            <a:srgbClr val="DE5F9F"/>
          </a:solidFill>
          <a:ln>
            <a:noFill/>
          </a:ln>
        </p:spPr>
        <p:txBody>
          <a:bodyPr spcFirstLastPara="1" wrap="square" lIns="65050" tIns="0" rIns="6505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None/>
            </a:pPr>
            <a:r>
              <a:rPr lang="en-US" sz="21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OBJETIVOS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7594071" y="8052318"/>
            <a:ext cx="6354300" cy="2429042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txBody>
          <a:bodyPr spcFirstLastPara="1" wrap="square" lIns="43375" tIns="21675" rIns="43375" bIns="216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Rellene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aquí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con la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información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correspondiente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0" i="0" u="none" strike="noStrike" cap="none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 algn="just"/>
            <a:r>
              <a:rPr lang="es-AR" sz="2000" dirty="0">
                <a:solidFill>
                  <a:srgbClr val="A5A5A5"/>
                </a:solidFill>
                <a:latin typeface="Trebuchet MS"/>
                <a:ea typeface="Trebuchet MS"/>
                <a:cs typeface="Trebuchet MS"/>
                <a:sym typeface="Trebuchet MS"/>
              </a:rPr>
              <a:t>Especificar el objetivo general y los objetivos específicos correspondientes al trabajo a presentar.</a:t>
            </a:r>
            <a:endParaRPr sz="2300" b="0" i="0" u="none" strike="noStrike" cap="none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sz="2300" b="0" i="0" u="none" strike="noStrike" cap="none" dirty="0">
              <a:solidFill>
                <a:srgbClr val="A5A5A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838271" y="13511240"/>
            <a:ext cx="6380100" cy="476400"/>
          </a:xfrm>
          <a:prstGeom prst="rect">
            <a:avLst/>
          </a:prstGeom>
          <a:solidFill>
            <a:srgbClr val="558593"/>
          </a:solidFill>
          <a:ln>
            <a:noFill/>
          </a:ln>
        </p:spPr>
        <p:txBody>
          <a:bodyPr spcFirstLastPara="1" wrap="square" lIns="65050" tIns="0" rIns="6505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None/>
            </a:pPr>
            <a:r>
              <a:rPr lang="en-US" sz="21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DESARROLLO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838271" y="14356614"/>
            <a:ext cx="6345300" cy="20904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txBody>
          <a:bodyPr spcFirstLastPara="1" wrap="square" lIns="43375" tIns="21675" rIns="43375" bIns="216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Rellene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aquí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con la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información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correspondiente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 dirty="0"/>
          </a:p>
          <a:p>
            <a:pPr lvl="0" algn="just"/>
            <a:br>
              <a:rPr lang="en-US" sz="20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s-AR" sz="2000" dirty="0">
                <a:solidFill>
                  <a:srgbClr val="A5A5A5"/>
                </a:solidFill>
                <a:latin typeface="Trebuchet MS"/>
                <a:ea typeface="Trebuchet MS"/>
                <a:cs typeface="Trebuchet MS"/>
                <a:sym typeface="Trebuchet MS"/>
              </a:rPr>
              <a:t>Detalles sobre cómo se llevó o se está llevando a cabo el trabajo, incluyendo la metodología utilizada, los recursos empleados y los resultados obtenidos.</a:t>
            </a:r>
            <a:endParaRPr sz="2300" b="0" i="0" u="none" strike="noStrike" cap="none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7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7644762" y="13488852"/>
            <a:ext cx="6316500" cy="487200"/>
          </a:xfrm>
          <a:prstGeom prst="rect">
            <a:avLst/>
          </a:prstGeom>
          <a:solidFill>
            <a:srgbClr val="F57D4D"/>
          </a:solidFill>
          <a:ln>
            <a:noFill/>
          </a:ln>
        </p:spPr>
        <p:txBody>
          <a:bodyPr spcFirstLastPara="1" wrap="square" lIns="65050" tIns="0" rIns="6505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Arial"/>
              <a:buNone/>
            </a:pPr>
            <a:r>
              <a:rPr lang="en-US" sz="2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CONCLUSIONES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7644762" y="14093000"/>
            <a:ext cx="6332100" cy="2167800"/>
          </a:xfrm>
          <a:prstGeom prst="rect">
            <a:avLst/>
          </a:prstGeom>
          <a:solidFill>
            <a:schemeClr val="lt1">
              <a:alpha val="81176"/>
            </a:schemeClr>
          </a:solidFill>
          <a:ln>
            <a:noFill/>
          </a:ln>
        </p:spPr>
        <p:txBody>
          <a:bodyPr spcFirstLastPara="1" wrap="square" lIns="43375" tIns="21675" rIns="43375" bIns="2167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Rellene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aquí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con la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información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23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correspondiente</a:t>
            </a:r>
            <a:r>
              <a:rPr lang="en-US" sz="23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 dirty="0"/>
          </a:p>
          <a:p>
            <a:pPr lvl="0" algn="just"/>
            <a:br>
              <a:rPr lang="en-US" sz="20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s-AR" sz="2000">
                <a:solidFill>
                  <a:srgbClr val="A5A5A5"/>
                </a:solidFill>
                <a:latin typeface="Trebuchet MS"/>
                <a:ea typeface="Trebuchet MS"/>
                <a:cs typeface="Trebuchet MS"/>
                <a:sym typeface="Trebuchet MS"/>
              </a:rPr>
              <a:t>Conclusiones y reflexiones finales que resuman los principales aprendizajes y hallazgos del trabajo presentado.</a:t>
            </a:r>
            <a:endParaRPr sz="2000" b="0" i="0" u="none" strike="noStrike" cap="none" dirty="0">
              <a:solidFill>
                <a:srgbClr val="A5A5A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5" name="Google Shape;95;p1"/>
          <p:cNvSpPr/>
          <p:nvPr/>
        </p:nvSpPr>
        <p:spPr>
          <a:xfrm rot="10800000">
            <a:off x="13585371" y="153917"/>
            <a:ext cx="1375174" cy="1358461"/>
          </a:xfrm>
          <a:prstGeom prst="rtTriangle">
            <a:avLst/>
          </a:prstGeom>
          <a:gradFill>
            <a:gsLst>
              <a:gs pos="0">
                <a:srgbClr val="BDF295"/>
              </a:gs>
              <a:gs pos="50000">
                <a:srgbClr val="D5F5BE"/>
              </a:gs>
              <a:gs pos="100000">
                <a:srgbClr val="EAFADE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150684" y="19910643"/>
            <a:ext cx="1375174" cy="1358461"/>
          </a:xfrm>
          <a:prstGeom prst="rtTriangle">
            <a:avLst/>
          </a:prstGeom>
          <a:gradFill>
            <a:gsLst>
              <a:gs pos="0">
                <a:srgbClr val="BDF295"/>
              </a:gs>
              <a:gs pos="50000">
                <a:srgbClr val="D5F5BE"/>
              </a:gs>
              <a:gs pos="100000">
                <a:srgbClr val="EAFADE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654837" y="18971194"/>
            <a:ext cx="1894930" cy="1878898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Aquí puede compartir un código QR </a:t>
            </a:r>
            <a:br>
              <a:rPr lang="en-US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 a</a:t>
            </a:r>
            <a:r>
              <a:rPr lang="en-US" sz="2000">
                <a:solidFill>
                  <a:schemeClr val="lt1"/>
                </a:solidFill>
              </a:rPr>
              <a:t>mplie lo expuesto en el poster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291</Words>
  <Application>Microsoft Office PowerPoint</Application>
  <PresentationFormat>Personalizado</PresentationFormat>
  <Paragraphs>24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Trebuchet MS</vt:lpstr>
      <vt:lpstr>Times New Roman</vt:lpstr>
      <vt:lpstr>Play</vt:lpstr>
      <vt:lpstr>Arial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Andres Yazyi</dc:creator>
  <cp:lastModifiedBy>Andres Yazyi</cp:lastModifiedBy>
  <cp:revision>2</cp:revision>
  <dcterms:created xsi:type="dcterms:W3CDTF">2026-03-02T22:36:14Z</dcterms:created>
  <dcterms:modified xsi:type="dcterms:W3CDTF">2026-04-07T21:40:03Z</dcterms:modified>
</cp:coreProperties>
</file>